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82" r:id="rId3"/>
    <p:sldId id="274" r:id="rId4"/>
    <p:sldId id="284" r:id="rId5"/>
    <p:sldId id="283" r:id="rId6"/>
    <p:sldId id="269" r:id="rId7"/>
    <p:sldId id="268" r:id="rId8"/>
    <p:sldId id="286" r:id="rId9"/>
    <p:sldId id="287" r:id="rId10"/>
    <p:sldId id="288" r:id="rId11"/>
    <p:sldId id="289" r:id="rId12"/>
    <p:sldId id="291" r:id="rId13"/>
    <p:sldId id="292" r:id="rId14"/>
    <p:sldId id="276" r:id="rId15"/>
    <p:sldId id="279" r:id="rId16"/>
    <p:sldId id="285" r:id="rId17"/>
    <p:sldId id="293" r:id="rId18"/>
    <p:sldId id="294" r:id="rId19"/>
    <p:sldId id="295" r:id="rId20"/>
    <p:sldId id="296" r:id="rId21"/>
    <p:sldId id="277" r:id="rId22"/>
    <p:sldId id="280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78" r:id="rId35"/>
    <p:sldId id="281" r:id="rId36"/>
    <p:sldId id="308" r:id="rId37"/>
    <p:sldId id="309" r:id="rId38"/>
    <p:sldId id="310" r:id="rId39"/>
    <p:sldId id="311" r:id="rId40"/>
    <p:sldId id="317" r:id="rId41"/>
    <p:sldId id="318" r:id="rId42"/>
    <p:sldId id="319" r:id="rId43"/>
    <p:sldId id="314" r:id="rId44"/>
    <p:sldId id="315" r:id="rId45"/>
    <p:sldId id="316" r:id="rId46"/>
    <p:sldId id="312" r:id="rId47"/>
    <p:sldId id="313" r:id="rId48"/>
    <p:sldId id="323" r:id="rId49"/>
    <p:sldId id="324" r:id="rId50"/>
    <p:sldId id="325" r:id="rId51"/>
    <p:sldId id="320" r:id="rId52"/>
    <p:sldId id="321" r:id="rId53"/>
    <p:sldId id="322" r:id="rId54"/>
    <p:sldId id="260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3B2E6-7BA6-84BA-0DA8-9C780DD3826B}" v="1" dt="2022-11-22T01:20:03.858"/>
    <p1510:client id="{285E2F29-B513-CE48-98F9-ECB2640EF271}" v="122" dt="2022-11-22T01:23:31.132"/>
    <p1510:client id="{51FD86F4-D32F-AA22-A9F0-A241DC6047FB}" v="6" dt="2022-11-22T01:18:56.504"/>
    <p1510:client id="{AF1168B2-9189-C780-B6BA-0FD254453BEC}" v="8" dt="2022-11-22T01:16:53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temler" userId="S::00062643@uwa.edu.au::de8f49c2-133e-48f1-a2b3-d6eb64f1fc61" providerId="AD" clId="Web-{2803B2E6-7BA6-84BA-0DA8-9C780DD3826B}"/>
    <pc:docChg chg="modSld">
      <pc:chgData name="Thomas Stemler" userId="S::00062643@uwa.edu.au::de8f49c2-133e-48f1-a2b3-d6eb64f1fc61" providerId="AD" clId="Web-{2803B2E6-7BA6-84BA-0DA8-9C780DD3826B}" dt="2022-11-22T01:20:03.858" v="0"/>
      <pc:docMkLst>
        <pc:docMk/>
      </pc:docMkLst>
      <pc:sldChg chg="addSp">
        <pc:chgData name="Thomas Stemler" userId="S::00062643@uwa.edu.au::de8f49c2-133e-48f1-a2b3-d6eb64f1fc61" providerId="AD" clId="Web-{2803B2E6-7BA6-84BA-0DA8-9C780DD3826B}" dt="2022-11-22T01:20:03.858" v="0"/>
        <pc:sldMkLst>
          <pc:docMk/>
          <pc:sldMk cId="1944637160" sldId="256"/>
        </pc:sldMkLst>
        <pc:inkChg chg="add">
          <ac:chgData name="Thomas Stemler" userId="S::00062643@uwa.edu.au::de8f49c2-133e-48f1-a2b3-d6eb64f1fc61" providerId="AD" clId="Web-{2803B2E6-7BA6-84BA-0DA8-9C780DD3826B}" dt="2022-11-22T01:20:03.858" v="0"/>
          <ac:inkMkLst>
            <pc:docMk/>
            <pc:sldMk cId="1944637160" sldId="256"/>
            <ac:inkMk id="22" creationId="{4868E185-B94C-0F02-7356-5EAD85E988E2}"/>
          </ac:inkMkLst>
        </pc:inkChg>
      </pc:sldChg>
    </pc:docChg>
  </pc:docChgLst>
  <pc:docChgLst>
    <pc:chgData name="Thomas Stemler" userId="S::00062643@uwa.edu.au::de8f49c2-133e-48f1-a2b3-d6eb64f1fc61" providerId="AD" clId="Web-{51FD86F4-D32F-AA22-A9F0-A241DC6047FB}"/>
    <pc:docChg chg="modSld">
      <pc:chgData name="Thomas Stemler" userId="S::00062643@uwa.edu.au::de8f49c2-133e-48f1-a2b3-d6eb64f1fc61" providerId="AD" clId="Web-{51FD86F4-D32F-AA22-A9F0-A241DC6047FB}" dt="2022-11-22T01:18:56.504" v="5"/>
      <pc:docMkLst>
        <pc:docMk/>
      </pc:docMkLst>
      <pc:sldChg chg="addSp">
        <pc:chgData name="Thomas Stemler" userId="S::00062643@uwa.edu.au::de8f49c2-133e-48f1-a2b3-d6eb64f1fc61" providerId="AD" clId="Web-{51FD86F4-D32F-AA22-A9F0-A241DC6047FB}" dt="2022-11-22T01:18:56.504" v="5"/>
        <pc:sldMkLst>
          <pc:docMk/>
          <pc:sldMk cId="1944637160" sldId="256"/>
        </pc:sldMkLst>
        <pc:inkChg chg="add">
          <ac:chgData name="Thomas Stemler" userId="S::00062643@uwa.edu.au::de8f49c2-133e-48f1-a2b3-d6eb64f1fc61" providerId="AD" clId="Web-{51FD86F4-D32F-AA22-A9F0-A241DC6047FB}" dt="2022-11-22T01:18:56.457" v="0"/>
          <ac:inkMkLst>
            <pc:docMk/>
            <pc:sldMk cId="1944637160" sldId="256"/>
            <ac:inkMk id="16" creationId="{D481A25D-C678-0738-02EF-4C2A90D69AA7}"/>
          </ac:inkMkLst>
        </pc:inkChg>
        <pc:inkChg chg="add">
          <ac:chgData name="Thomas Stemler" userId="S::00062643@uwa.edu.au::de8f49c2-133e-48f1-a2b3-d6eb64f1fc61" providerId="AD" clId="Web-{51FD86F4-D32F-AA22-A9F0-A241DC6047FB}" dt="2022-11-22T01:18:56.472" v="1"/>
          <ac:inkMkLst>
            <pc:docMk/>
            <pc:sldMk cId="1944637160" sldId="256"/>
            <ac:inkMk id="17" creationId="{271D0983-0D20-CACB-B96C-F0160B879A0A}"/>
          </ac:inkMkLst>
        </pc:inkChg>
        <pc:inkChg chg="add">
          <ac:chgData name="Thomas Stemler" userId="S::00062643@uwa.edu.au::de8f49c2-133e-48f1-a2b3-d6eb64f1fc61" providerId="AD" clId="Web-{51FD86F4-D32F-AA22-A9F0-A241DC6047FB}" dt="2022-11-22T01:18:56.472" v="2"/>
          <ac:inkMkLst>
            <pc:docMk/>
            <pc:sldMk cId="1944637160" sldId="256"/>
            <ac:inkMk id="18" creationId="{66C7AF30-8E65-7B5A-1169-238E07B01419}"/>
          </ac:inkMkLst>
        </pc:inkChg>
        <pc:inkChg chg="add">
          <ac:chgData name="Thomas Stemler" userId="S::00062643@uwa.edu.au::de8f49c2-133e-48f1-a2b3-d6eb64f1fc61" providerId="AD" clId="Web-{51FD86F4-D32F-AA22-A9F0-A241DC6047FB}" dt="2022-11-22T01:18:56.488" v="3"/>
          <ac:inkMkLst>
            <pc:docMk/>
            <pc:sldMk cId="1944637160" sldId="256"/>
            <ac:inkMk id="19" creationId="{65D44AA3-A600-94C2-81A4-F7F995614933}"/>
          </ac:inkMkLst>
        </pc:inkChg>
        <pc:inkChg chg="add">
          <ac:chgData name="Thomas Stemler" userId="S::00062643@uwa.edu.au::de8f49c2-133e-48f1-a2b3-d6eb64f1fc61" providerId="AD" clId="Web-{51FD86F4-D32F-AA22-A9F0-A241DC6047FB}" dt="2022-11-22T01:18:56.488" v="4"/>
          <ac:inkMkLst>
            <pc:docMk/>
            <pc:sldMk cId="1944637160" sldId="256"/>
            <ac:inkMk id="20" creationId="{0122FD3B-BD16-795F-0FC9-0531E1C46DF0}"/>
          </ac:inkMkLst>
        </pc:inkChg>
        <pc:inkChg chg="add">
          <ac:chgData name="Thomas Stemler" userId="S::00062643@uwa.edu.au::de8f49c2-133e-48f1-a2b3-d6eb64f1fc61" providerId="AD" clId="Web-{51FD86F4-D32F-AA22-A9F0-A241DC6047FB}" dt="2022-11-22T01:18:56.504" v="5"/>
          <ac:inkMkLst>
            <pc:docMk/>
            <pc:sldMk cId="1944637160" sldId="256"/>
            <ac:inkMk id="21" creationId="{B19F6B22-48C7-6620-DC98-15BF94752FD2}"/>
          </ac:inkMkLst>
        </pc:inkChg>
      </pc:sldChg>
    </pc:docChg>
  </pc:docChgLst>
  <pc:docChgLst>
    <pc:chgData name="Thomas Stemler" userId="S::00062643@uwa.edu.au::de8f49c2-133e-48f1-a2b3-d6eb64f1fc61" providerId="AD" clId="Web-{AF1168B2-9189-C780-B6BA-0FD254453BEC}"/>
    <pc:docChg chg="modSld">
      <pc:chgData name="Thomas Stemler" userId="S::00062643@uwa.edu.au::de8f49c2-133e-48f1-a2b3-d6eb64f1fc61" providerId="AD" clId="Web-{AF1168B2-9189-C780-B6BA-0FD254453BEC}" dt="2022-11-22T01:16:53.419" v="7"/>
      <pc:docMkLst>
        <pc:docMk/>
      </pc:docMkLst>
      <pc:sldChg chg="addSp">
        <pc:chgData name="Thomas Stemler" userId="S::00062643@uwa.edu.au::de8f49c2-133e-48f1-a2b3-d6eb64f1fc61" providerId="AD" clId="Web-{AF1168B2-9189-C780-B6BA-0FD254453BEC}" dt="2022-11-22T01:16:53.419" v="7"/>
        <pc:sldMkLst>
          <pc:docMk/>
          <pc:sldMk cId="1944637160" sldId="256"/>
        </pc:sldMkLst>
        <pc:inkChg chg="add">
          <ac:chgData name="Thomas Stemler" userId="S::00062643@uwa.edu.au::de8f49c2-133e-48f1-a2b3-d6eb64f1fc61" providerId="AD" clId="Web-{AF1168B2-9189-C780-B6BA-0FD254453BEC}" dt="2022-11-22T01:11:50.409" v="0"/>
          <ac:inkMkLst>
            <pc:docMk/>
            <pc:sldMk cId="1944637160" sldId="256"/>
            <ac:inkMk id="8" creationId="{CC37DB10-07A8-A797-27E9-52F3801CF6A7}"/>
          </ac:inkMkLst>
        </pc:inkChg>
        <pc:inkChg chg="add">
          <ac:chgData name="Thomas Stemler" userId="S::00062643@uwa.edu.au::de8f49c2-133e-48f1-a2b3-d6eb64f1fc61" providerId="AD" clId="Web-{AF1168B2-9189-C780-B6BA-0FD254453BEC}" dt="2022-11-22T01:12:12.801" v="1"/>
          <ac:inkMkLst>
            <pc:docMk/>
            <pc:sldMk cId="1944637160" sldId="256"/>
            <ac:inkMk id="9" creationId="{BEC2E696-7604-61B1-0E0D-870F3256B69C}"/>
          </ac:inkMkLst>
        </pc:inkChg>
        <pc:inkChg chg="add">
          <ac:chgData name="Thomas Stemler" userId="S::00062643@uwa.edu.au::de8f49c2-133e-48f1-a2b3-d6eb64f1fc61" providerId="AD" clId="Web-{AF1168B2-9189-C780-B6BA-0FD254453BEC}" dt="2022-11-22T01:12:14.488" v="2"/>
          <ac:inkMkLst>
            <pc:docMk/>
            <pc:sldMk cId="1944637160" sldId="256"/>
            <ac:inkMk id="10" creationId="{69D84E0C-27F9-B669-B2DF-7B886764FDB5}"/>
          </ac:inkMkLst>
        </pc:inkChg>
        <pc:inkChg chg="add">
          <ac:chgData name="Thomas Stemler" userId="S::00062643@uwa.edu.au::de8f49c2-133e-48f1-a2b3-d6eb64f1fc61" providerId="AD" clId="Web-{AF1168B2-9189-C780-B6BA-0FD254453BEC}" dt="2022-11-22T01:14:29.149" v="3"/>
          <ac:inkMkLst>
            <pc:docMk/>
            <pc:sldMk cId="1944637160" sldId="256"/>
            <ac:inkMk id="11" creationId="{FAA6D9D8-2A6C-F576-A434-217D95A8F5AB}"/>
          </ac:inkMkLst>
        </pc:inkChg>
        <pc:inkChg chg="add">
          <ac:chgData name="Thomas Stemler" userId="S::00062643@uwa.edu.au::de8f49c2-133e-48f1-a2b3-d6eb64f1fc61" providerId="AD" clId="Web-{AF1168B2-9189-C780-B6BA-0FD254453BEC}" dt="2022-11-22T01:14:32.149" v="4"/>
          <ac:inkMkLst>
            <pc:docMk/>
            <pc:sldMk cId="1944637160" sldId="256"/>
            <ac:inkMk id="12" creationId="{3AE3796A-4F78-6CBB-1ED0-24915402C02A}"/>
          </ac:inkMkLst>
        </pc:inkChg>
        <pc:inkChg chg="add">
          <ac:chgData name="Thomas Stemler" userId="S::00062643@uwa.edu.au::de8f49c2-133e-48f1-a2b3-d6eb64f1fc61" providerId="AD" clId="Web-{AF1168B2-9189-C780-B6BA-0FD254453BEC}" dt="2022-11-22T01:14:38.196" v="5"/>
          <ac:inkMkLst>
            <pc:docMk/>
            <pc:sldMk cId="1944637160" sldId="256"/>
            <ac:inkMk id="13" creationId="{120C101C-64C3-7584-5A37-14FA10E34BC0}"/>
          </ac:inkMkLst>
        </pc:inkChg>
        <pc:inkChg chg="add">
          <ac:chgData name="Thomas Stemler" userId="S::00062643@uwa.edu.au::de8f49c2-133e-48f1-a2b3-d6eb64f1fc61" providerId="AD" clId="Web-{AF1168B2-9189-C780-B6BA-0FD254453BEC}" dt="2022-11-22T01:14:38.196" v="6"/>
          <ac:inkMkLst>
            <pc:docMk/>
            <pc:sldMk cId="1944637160" sldId="256"/>
            <ac:inkMk id="14" creationId="{FF8ECA48-C754-BE40-701A-C51019ABC978}"/>
          </ac:inkMkLst>
        </pc:inkChg>
        <pc:inkChg chg="add">
          <ac:chgData name="Thomas Stemler" userId="S::00062643@uwa.edu.au::de8f49c2-133e-48f1-a2b3-d6eb64f1fc61" providerId="AD" clId="Web-{AF1168B2-9189-C780-B6BA-0FD254453BEC}" dt="2022-11-22T01:16:53.419" v="7"/>
          <ac:inkMkLst>
            <pc:docMk/>
            <pc:sldMk cId="1944637160" sldId="256"/>
            <ac:inkMk id="15" creationId="{7B2619FE-288F-1CC1-F53D-D6F4B198636F}"/>
          </ac:inkMkLst>
        </pc:inkChg>
      </pc:sldChg>
    </pc:docChg>
  </pc:docChgLst>
  <pc:docChgLst>
    <pc:chgData name="Thomas Stemler" userId="de8f49c2-133e-48f1-a2b3-d6eb64f1fc61" providerId="ADAL" clId="{285E2F29-B513-CE48-98F9-ECB2640EF271}"/>
    <pc:docChg chg="custSel modSld">
      <pc:chgData name="Thomas Stemler" userId="de8f49c2-133e-48f1-a2b3-d6eb64f1fc61" providerId="ADAL" clId="{285E2F29-B513-CE48-98F9-ECB2640EF271}" dt="2022-11-22T01:23:31.132" v="120" actId="20577"/>
      <pc:docMkLst>
        <pc:docMk/>
      </pc:docMkLst>
      <pc:sldChg chg="modSp mod">
        <pc:chgData name="Thomas Stemler" userId="de8f49c2-133e-48f1-a2b3-d6eb64f1fc61" providerId="ADAL" clId="{285E2F29-B513-CE48-98F9-ECB2640EF271}" dt="2022-11-22T01:23:31.132" v="120" actId="20577"/>
        <pc:sldMkLst>
          <pc:docMk/>
          <pc:sldMk cId="1944637160" sldId="256"/>
        </pc:sldMkLst>
        <pc:spChg chg="mod">
          <ac:chgData name="Thomas Stemler" userId="de8f49c2-133e-48f1-a2b3-d6eb64f1fc61" providerId="ADAL" clId="{285E2F29-B513-CE48-98F9-ECB2640EF271}" dt="2022-11-22T01:22:10.753" v="23" actId="27636"/>
          <ac:spMkLst>
            <pc:docMk/>
            <pc:sldMk cId="1944637160" sldId="256"/>
            <ac:spMk id="3" creationId="{00000000-0000-0000-0000-000000000000}"/>
          </ac:spMkLst>
        </pc:spChg>
        <pc:spChg chg="mod">
          <ac:chgData name="Thomas Stemler" userId="de8f49c2-133e-48f1-a2b3-d6eb64f1fc61" providerId="ADAL" clId="{285E2F29-B513-CE48-98F9-ECB2640EF271}" dt="2022-11-22T01:23:31.132" v="120" actId="20577"/>
          <ac:spMkLst>
            <pc:docMk/>
            <pc:sldMk cId="1944637160" sldId="256"/>
            <ac:spMk id="5" creationId="{00000000-0000-0000-0000-000000000000}"/>
          </ac:spMkLst>
        </pc:spChg>
        <pc:spChg chg="mod">
          <ac:chgData name="Thomas Stemler" userId="de8f49c2-133e-48f1-a2b3-d6eb64f1fc61" providerId="ADAL" clId="{285E2F29-B513-CE48-98F9-ECB2640EF271}" dt="2022-11-22T01:22:49.393" v="86" actId="27636"/>
          <ac:spMkLst>
            <pc:docMk/>
            <pc:sldMk cId="1944637160" sldId="256"/>
            <ac:spMk id="6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8:38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8635 4667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9:57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8504 3739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9:57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8504 3739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9:57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8504 3739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9:57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8504 3739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9:57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8504 3739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21:40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7093 1683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8:38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9336 3760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8:38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9356 3629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8:38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8630 4052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8:38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8585 4102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8:38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7325 1683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8:38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7376 1456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8:38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8651 4697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22T01:19:57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8504 3739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62B9-943B-AF4F-9BFF-056397D53791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2388B-B1E2-684B-AF32-EBEAFA36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280883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/>
              <a:t>Heading title goes here</a:t>
            </a:r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154862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/>
              <a:t>Educator Name</a:t>
            </a:r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/>
              <a:t>Day #XX Goes here</a:t>
            </a:r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97279" y="4198471"/>
            <a:ext cx="1548622" cy="318850"/>
          </a:xfrm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/>
              <a:t>Educator Email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154862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/>
              <a:t>Educator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/>
              <a:t>Subheading goes here</a:t>
            </a:r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41744"/>
          <a:stretch/>
        </p:blipFill>
        <p:spPr>
          <a:xfrm>
            <a:off x="358833" y="1956108"/>
            <a:ext cx="4773978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65032" r="1163"/>
          <a:stretch/>
        </p:blipFill>
        <p:spPr>
          <a:xfrm>
            <a:off x="6153325" y="2010742"/>
            <a:ext cx="2599760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58523" t="4031" r="35123"/>
          <a:stretch/>
        </p:blipFill>
        <p:spPr>
          <a:xfrm>
            <a:off x="513281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35518"/>
          <a:stretch/>
        </p:blipFill>
        <p:spPr>
          <a:xfrm>
            <a:off x="358832" y="1956108"/>
            <a:ext cx="5284235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1667" r="1163"/>
          <a:stretch/>
        </p:blipFill>
        <p:spPr>
          <a:xfrm>
            <a:off x="6663582" y="2010742"/>
            <a:ext cx="2089503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65018" t="4031" r="28628"/>
          <a:stretch/>
        </p:blipFill>
        <p:spPr>
          <a:xfrm>
            <a:off x="5643068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6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28664"/>
          <a:stretch/>
        </p:blipFill>
        <p:spPr>
          <a:xfrm>
            <a:off x="228600" y="2004633"/>
            <a:ext cx="5845956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9550" r="1163"/>
          <a:stretch/>
        </p:blipFill>
        <p:spPr>
          <a:xfrm>
            <a:off x="7315200" y="2059267"/>
            <a:ext cx="1483242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1572" r="20521"/>
          <a:stretch/>
        </p:blipFill>
        <p:spPr>
          <a:xfrm>
            <a:off x="6057900" y="1248149"/>
            <a:ext cx="1270000" cy="3477696"/>
          </a:xfrm>
          <a:prstGeom prst="rect">
            <a:avLst/>
          </a:prstGeom>
        </p:spPr>
      </p:pic>
      <p:pic>
        <p:nvPicPr>
          <p:cNvPr id="2" name="Picture 1" descr="CORE-Skills-ICONS-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9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20530"/>
          <a:stretch/>
        </p:blipFill>
        <p:spPr>
          <a:xfrm>
            <a:off x="249222" y="1956108"/>
            <a:ext cx="6512633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86214" r="1163"/>
          <a:stretch/>
        </p:blipFill>
        <p:spPr>
          <a:xfrm>
            <a:off x="7782369" y="2010742"/>
            <a:ext cx="97071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9609" t="4031" r="14037"/>
          <a:stretch/>
        </p:blipFill>
        <p:spPr>
          <a:xfrm>
            <a:off x="676185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9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76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14303"/>
          <a:stretch/>
        </p:blipFill>
        <p:spPr>
          <a:xfrm>
            <a:off x="226545" y="1956108"/>
            <a:ext cx="702289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2554" r="1163"/>
          <a:stretch/>
        </p:blipFill>
        <p:spPr>
          <a:xfrm>
            <a:off x="8284838" y="2010742"/>
            <a:ext cx="48313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6054" t="4031" r="7500"/>
          <a:stretch/>
        </p:blipFill>
        <p:spPr>
          <a:xfrm>
            <a:off x="7249435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12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7543"/>
          <a:stretch/>
        </p:blipFill>
        <p:spPr>
          <a:xfrm>
            <a:off x="226544" y="1956108"/>
            <a:ext cx="7576899" cy="177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92533" t="4031" r="1021"/>
          <a:stretch/>
        </p:blipFill>
        <p:spPr>
          <a:xfrm>
            <a:off x="7803443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" y="-4"/>
            <a:ext cx="799353" cy="7993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8014 CORE Skills Powerpoint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9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9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Dot point copy goes here</a:t>
            </a:r>
          </a:p>
          <a:p>
            <a:pPr lvl="0"/>
            <a:r>
              <a:rPr lang="en-AU"/>
              <a:t>Dot point copy goes here</a:t>
            </a:r>
          </a:p>
          <a:p>
            <a:pPr lvl="0"/>
            <a:r>
              <a:rPr lang="en-AU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44324" y="217745"/>
            <a:ext cx="1838324" cy="53022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/>
              <a:t>#goes here</a:t>
            </a:r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/>
              <a:t>Aims &amp; Learning Outcomes – Day</a:t>
            </a:r>
            <a:endParaRPr lang="en-US" sz="2000" b="1"/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3037729"/>
            <a:ext cx="235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Dot point copy goes here</a:t>
            </a:r>
          </a:p>
          <a:p>
            <a:pPr lvl="0"/>
            <a:r>
              <a:rPr lang="en-AU"/>
              <a:t>Dot point copy goes here</a:t>
            </a:r>
          </a:p>
          <a:p>
            <a:pPr lvl="0"/>
            <a:r>
              <a:rPr lang="en-AU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824" y="1741208"/>
            <a:ext cx="6185647" cy="1194733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Day &amp; Subtitle goes here in this space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6" y="1739095"/>
            <a:ext cx="695007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/>
              <a:t>Dot point copy goes here</a:t>
            </a:r>
          </a:p>
          <a:p>
            <a:pPr lvl="0"/>
            <a:r>
              <a:rPr lang="en-AU"/>
              <a:t>Dot point copy goes here</a:t>
            </a:r>
          </a:p>
          <a:p>
            <a:pPr lvl="0"/>
            <a:r>
              <a:rPr lang="en-AU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/>
              <a:t>Insert day and heading title here</a:t>
            </a:r>
            <a:endParaRPr lang="en-US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6" y="1414124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 &amp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108"/>
          <a:stretch/>
        </p:blipFill>
        <p:spPr>
          <a:xfrm>
            <a:off x="228599" y="1432765"/>
            <a:ext cx="1664427" cy="2795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55" r="1163"/>
          <a:stretch/>
        </p:blipFill>
        <p:spPr>
          <a:xfrm>
            <a:off x="1893026" y="2145458"/>
            <a:ext cx="6760339" cy="1483170"/>
          </a:xfrm>
          <a:prstGeom prst="rect">
            <a:avLst/>
          </a:prstGeom>
        </p:spPr>
      </p:pic>
      <p:pic>
        <p:nvPicPr>
          <p:cNvPr id="2" name="Picture 1" descr="CORE-Skills-ICONS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9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037"/>
          <a:stretch/>
        </p:blipFill>
        <p:spPr>
          <a:xfrm>
            <a:off x="494901" y="1956108"/>
            <a:ext cx="106233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9618" r="1163"/>
          <a:stretch/>
        </p:blipFill>
        <p:spPr>
          <a:xfrm>
            <a:off x="2577745" y="2010742"/>
            <a:ext cx="6092188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3056" t="4031" r="80590"/>
          <a:stretch/>
        </p:blipFill>
        <p:spPr>
          <a:xfrm>
            <a:off x="155723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9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80579"/>
          <a:stretch/>
        </p:blipFill>
        <p:spPr>
          <a:xfrm>
            <a:off x="290798" y="2016798"/>
            <a:ext cx="1537045" cy="171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9081" r="1163"/>
          <a:stretch/>
        </p:blipFill>
        <p:spPr>
          <a:xfrm>
            <a:off x="4417485" y="2067694"/>
            <a:ext cx="4438242" cy="1608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9784" t="4031" r="61106"/>
          <a:stretch/>
        </p:blipFill>
        <p:spPr>
          <a:xfrm>
            <a:off x="1827843" y="1521236"/>
            <a:ext cx="2589642" cy="2816126"/>
          </a:xfrm>
          <a:prstGeom prst="rect">
            <a:avLst/>
          </a:prstGeom>
        </p:spPr>
      </p:pic>
      <p:pic>
        <p:nvPicPr>
          <p:cNvPr id="2" name="Picture 1" descr="CORE-Skills-ICONS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2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61577"/>
          <a:stretch/>
        </p:blipFill>
        <p:spPr>
          <a:xfrm>
            <a:off x="494901" y="1956108"/>
            <a:ext cx="3148714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5667" r="1163"/>
          <a:stretch/>
        </p:blipFill>
        <p:spPr>
          <a:xfrm>
            <a:off x="4664129" y="2010742"/>
            <a:ext cx="408895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39084" t="4031" r="54562"/>
          <a:stretch/>
        </p:blipFill>
        <p:spPr>
          <a:xfrm>
            <a:off x="364361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8 &amp;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58481" r="1163"/>
          <a:stretch/>
        </p:blipFill>
        <p:spPr>
          <a:xfrm>
            <a:off x="5763250" y="2161287"/>
            <a:ext cx="2932392" cy="157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5494" r="41614"/>
          <a:stretch/>
        </p:blipFill>
        <p:spPr>
          <a:xfrm>
            <a:off x="3680322" y="1115501"/>
            <a:ext cx="2082928" cy="3497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55" r="54650"/>
          <a:stretch/>
        </p:blipFill>
        <p:spPr>
          <a:xfrm>
            <a:off x="396271" y="2161287"/>
            <a:ext cx="3284051" cy="1573178"/>
          </a:xfrm>
          <a:prstGeom prst="rect">
            <a:avLst/>
          </a:prstGeom>
        </p:spPr>
      </p:pic>
      <p:pic>
        <p:nvPicPr>
          <p:cNvPr id="2" name="Picture 1" descr="CORE-Skills-ICONS-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1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>
                <a:solidFill>
                  <a:schemeClr val="tx2"/>
                </a:solidFill>
              </a:rPr>
              <a:t>Program Timeline</a:t>
            </a:r>
            <a:endParaRPr lang="en-US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9AB7-2694-6844-BEAA-6C3F0C8B5A76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97D3-08B8-C44B-9D82-A6B2C1629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8" r:id="rId4"/>
    <p:sldLayoutId id="2147483661" r:id="rId5"/>
    <p:sldLayoutId id="2147483660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2" r:id="rId12"/>
    <p:sldLayoutId id="2147483668" r:id="rId13"/>
    <p:sldLayoutId id="2147483669" r:id="rId14"/>
    <p:sldLayoutId id="2147483670" r:id="rId15"/>
    <p:sldLayoutId id="2147483657" r:id="rId16"/>
    <p:sldLayoutId id="21474836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customXml" Target="../ink/ink14.xml"/><Relationship Id="rId3" Type="http://schemas.openxmlformats.org/officeDocument/2006/relationships/hyperlink" Target="mailto:thomas.Stemler@uwa.edu.au" TargetMode="Externa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" Type="http://schemas.openxmlformats.org/officeDocument/2006/relationships/hyperlink" Target="mailto:michael.small@uwa.edu.au" TargetMode="Externa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18.png"/><Relationship Id="rId15" Type="http://schemas.openxmlformats.org/officeDocument/2006/relationships/customXml" Target="../ink/ink11.xml"/><Relationship Id="rId10" Type="http://schemas.openxmlformats.org/officeDocument/2006/relationships/customXml" Target="../ink/ink6.xml"/><Relationship Id="rId19" Type="http://schemas.openxmlformats.org/officeDocument/2006/relationships/customXml" Target="../ink/ink15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4747/Introduction-to-Genetic-Algorithms-with-Python-Hel" TargetMode="External"/><Relationship Id="rId2" Type="http://schemas.openxmlformats.org/officeDocument/2006/relationships/hyperlink" Target="https://towardsdatascience.com/evolution-of-a-salesman-a-complete-genetic-algorithm-tutorial-for-python-6fe5d2b3ca3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03.11-working-with-time-series.html" TargetMode="External"/><Relationship Id="rId2" Type="http://schemas.openxmlformats.org/officeDocument/2006/relationships/hyperlink" Target="https://towardsdatascience.com/time-series-analysis-in-python-an-introduction-70d5a5b1d52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networkx.php" TargetMode="External"/><Relationship Id="rId2" Type="http://schemas.openxmlformats.org/officeDocument/2006/relationships/hyperlink" Target="http://networksciencebo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Part 1: Evolutionary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97279" y="3568242"/>
            <a:ext cx="1985264" cy="256583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Michael Small &amp; Thomas Stemler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Day 11: Special Data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97278" y="4198471"/>
            <a:ext cx="1855189" cy="318850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hlinkClick r:id="rId2"/>
              </a:rPr>
              <a:t>michael.small@uwa.edu.au</a:t>
            </a:r>
            <a:r>
              <a:rPr lang="en-US"/>
              <a:t> </a:t>
            </a:r>
          </a:p>
          <a:p>
            <a:r>
              <a:rPr lang="en-US">
                <a:hlinkClick r:id="rId3"/>
              </a:rPr>
              <a:t>thomas.stemler@uwa.edu.au</a:t>
            </a:r>
            <a:endParaRPr lang="en-US"/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297279" y="3824824"/>
            <a:ext cx="3280882" cy="342175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CSIRO-UWA Chair of Complex Engineering Systems</a:t>
            </a:r>
          </a:p>
          <a:p>
            <a:r>
              <a:rPr lang="en-US"/>
              <a:t>Dept. Mathematics and Statistics / Complex System Group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Time Series and Networks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C37DB10-07A8-A797-27E9-52F3801CF6A7}"/>
                  </a:ext>
                </a:extLst>
              </p14:cNvPr>
              <p14:cNvContentPartPr/>
              <p14:nvPr/>
            </p14:nvContentPartPr>
            <p14:xfrm>
              <a:off x="6482251" y="3640500"/>
              <a:ext cx="23624" cy="23624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37DB10-07A8-A797-27E9-52F3801CF6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1051" y="2459300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C2E696-7604-61B1-0E0D-870F3256B69C}"/>
                  </a:ext>
                </a:extLst>
              </p14:cNvPr>
              <p14:cNvContentPartPr/>
              <p14:nvPr/>
            </p14:nvContentPartPr>
            <p14:xfrm>
              <a:off x="7107752" y="2830500"/>
              <a:ext cx="23624" cy="23624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C2E696-7604-61B1-0E0D-870F3256B6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6552" y="1649300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9D84E0C-27F9-B669-B2DF-7B886764FDB5}"/>
                  </a:ext>
                </a:extLst>
              </p14:cNvPr>
              <p14:cNvContentPartPr/>
              <p14:nvPr/>
            </p14:nvContentPartPr>
            <p14:xfrm>
              <a:off x="7125751" y="2713500"/>
              <a:ext cx="23624" cy="23624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9D84E0C-27F9-B669-B2DF-7B886764FD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4551" y="1532300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AA6D9D8-2A6C-F576-A434-217D95A8F5AB}"/>
                  </a:ext>
                </a:extLst>
              </p14:cNvPr>
              <p14:cNvContentPartPr/>
              <p14:nvPr/>
            </p14:nvContentPartPr>
            <p14:xfrm>
              <a:off x="6477750" y="3091500"/>
              <a:ext cx="23624" cy="23624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AA6D9D8-2A6C-F576-A434-217D95A8F5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6550" y="1910300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E3796A-4F78-6CBB-1ED0-24915402C02A}"/>
                  </a:ext>
                </a:extLst>
              </p14:cNvPr>
              <p14:cNvContentPartPr/>
              <p14:nvPr/>
            </p14:nvContentPartPr>
            <p14:xfrm>
              <a:off x="6437250" y="3136500"/>
              <a:ext cx="23624" cy="23624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E3796A-4F78-6CBB-1ED0-24915402C0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6050" y="1955300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20C101C-64C3-7584-5A37-14FA10E34BC0}"/>
                  </a:ext>
                </a:extLst>
              </p14:cNvPr>
              <p14:cNvContentPartPr/>
              <p14:nvPr/>
            </p14:nvContentPartPr>
            <p14:xfrm>
              <a:off x="5312252" y="976500"/>
              <a:ext cx="23624" cy="23624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20C101C-64C3-7584-5A37-14FA10E34B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1052" y="-204700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F8ECA48-C754-BE40-701A-C51019ABC978}"/>
                  </a:ext>
                </a:extLst>
              </p14:cNvPr>
              <p14:cNvContentPartPr/>
              <p14:nvPr/>
            </p14:nvContentPartPr>
            <p14:xfrm>
              <a:off x="5357250" y="774000"/>
              <a:ext cx="23624" cy="23624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F8ECA48-C754-BE40-701A-C51019ABC9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6050" y="-407200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2619FE-288F-1CC1-F53D-D6F4B198636F}"/>
                  </a:ext>
                </a:extLst>
              </p14:cNvPr>
              <p14:cNvContentPartPr/>
              <p14:nvPr/>
            </p14:nvContentPartPr>
            <p14:xfrm>
              <a:off x="6495750" y="3667500"/>
              <a:ext cx="23624" cy="23624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2619FE-288F-1CC1-F53D-D6F4B19863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4550" y="2486300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481A25D-C678-0738-02EF-4C2A90D69AA7}"/>
                  </a:ext>
                </a:extLst>
              </p14:cNvPr>
              <p14:cNvContentPartPr/>
              <p14:nvPr/>
            </p14:nvContentPartPr>
            <p14:xfrm>
              <a:off x="6365250" y="2812501"/>
              <a:ext cx="23624" cy="23624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481A25D-C678-0738-02EF-4C2A90D69A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50" y="1631301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71D0983-0D20-CACB-B96C-F0160B879A0A}"/>
                  </a:ext>
                </a:extLst>
              </p14:cNvPr>
              <p14:cNvContentPartPr/>
              <p14:nvPr/>
            </p14:nvContentPartPr>
            <p14:xfrm>
              <a:off x="6365250" y="2812501"/>
              <a:ext cx="23624" cy="23624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71D0983-0D20-CACB-B96C-F0160B879A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50" y="1631301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6C7AF30-8E65-7B5A-1169-238E07B01419}"/>
                  </a:ext>
                </a:extLst>
              </p14:cNvPr>
              <p14:cNvContentPartPr/>
              <p14:nvPr/>
            </p14:nvContentPartPr>
            <p14:xfrm>
              <a:off x="6365250" y="2812501"/>
              <a:ext cx="23624" cy="23624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6C7AF30-8E65-7B5A-1169-238E07B014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50" y="1631301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5D44AA3-A600-94C2-81A4-F7F995614933}"/>
                  </a:ext>
                </a:extLst>
              </p14:cNvPr>
              <p14:cNvContentPartPr/>
              <p14:nvPr/>
            </p14:nvContentPartPr>
            <p14:xfrm>
              <a:off x="6365250" y="2812501"/>
              <a:ext cx="23624" cy="23624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5D44AA3-A600-94C2-81A4-F7F9956149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50" y="1631301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122FD3B-BD16-795F-0FC9-0531E1C46DF0}"/>
                  </a:ext>
                </a:extLst>
              </p14:cNvPr>
              <p14:cNvContentPartPr/>
              <p14:nvPr/>
            </p14:nvContentPartPr>
            <p14:xfrm>
              <a:off x="6365250" y="2812501"/>
              <a:ext cx="23624" cy="23624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122FD3B-BD16-795F-0FC9-0531E1C46D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50" y="1631301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19F6B22-48C7-6620-DC98-15BF94752FD2}"/>
                  </a:ext>
                </a:extLst>
              </p14:cNvPr>
              <p14:cNvContentPartPr/>
              <p14:nvPr/>
            </p14:nvContentPartPr>
            <p14:xfrm>
              <a:off x="6365250" y="2812501"/>
              <a:ext cx="23624" cy="23624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19F6B22-48C7-6620-DC98-15BF94752F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4050" y="1631301"/>
                <a:ext cx="2362400" cy="23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868E185-B94C-0F02-7356-5EAD85E988E2}"/>
                  </a:ext>
                </a:extLst>
              </p14:cNvPr>
              <p14:cNvContentPartPr/>
              <p14:nvPr/>
            </p14:nvContentPartPr>
            <p14:xfrm>
              <a:off x="5105251" y="976500"/>
              <a:ext cx="23624" cy="23624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868E185-B94C-0F02-7356-5EAD85E988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051" y="-204700"/>
                <a:ext cx="2362400" cy="23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63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/>
                  <a:t>Define/determine objective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AU"/>
              </a:p>
              <a:p>
                <a:pPr>
                  <a:buFont typeface="+mj-lt"/>
                  <a:buAutoNum type="arabicPeriod"/>
                </a:pPr>
                <a:r>
                  <a:rPr lang="en-AU"/>
                  <a:t>Encode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/>
                  <a:t>as a gene consisting of building blocks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AU"/>
                  <a:t> where </a:t>
                </a:r>
                <a:br>
                  <a:rPr lang="en-US" b="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=(−1)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/>
                  <a:t>…</a:t>
                </a:r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/>
                  <a:t>is a sign bit and a sequence of 63 binary bits. 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/>
                  <a:t>Generate random initial population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/>
                  <a:t>Compute the fitness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/>
              </a:p>
              <a:p>
                <a:pPr>
                  <a:buFont typeface="+mj-lt"/>
                  <a:buAutoNum type="arabicPeriod"/>
                </a:pPr>
                <a:r>
                  <a:rPr lang="en-AU"/>
                  <a:t>For each child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/>
                  <a:t>select two parents at random with probability proportional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/>
                  <a:t>) (their fitness) and perform cross-over mutation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/>
                  <a:t>Randomly mutate each gene of each child with 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≪1.</m:t>
                    </m:r>
                  </m:oMath>
                </a14:m>
                <a:r>
                  <a:rPr lang="en-AU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/>
                  <a:t>Replace the parents with the offspring and repeat from 4.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  <a:blipFill>
                <a:blip r:embed="rId2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Implementation (example)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/>
              <a:t>DIY is probably best, but if you insist:</a:t>
            </a:r>
          </a:p>
          <a:p>
            <a:r>
              <a:rPr lang="en-AU"/>
              <a:t>GAFT (on </a:t>
            </a:r>
            <a:r>
              <a:rPr lang="en-AU" err="1"/>
              <a:t>github</a:t>
            </a:r>
            <a:r>
              <a:rPr lang="en-AU"/>
              <a:t>)</a:t>
            </a:r>
          </a:p>
          <a:p>
            <a:r>
              <a:rPr lang="en-AU"/>
              <a:t>DEAP (on </a:t>
            </a:r>
            <a:r>
              <a:rPr lang="en-AU" err="1"/>
              <a:t>github</a:t>
            </a:r>
            <a:r>
              <a:rPr lang="en-AU"/>
              <a:t>)</a:t>
            </a:r>
          </a:p>
          <a:p>
            <a:r>
              <a:rPr lang="en-AU" err="1"/>
              <a:t>pyevolve</a:t>
            </a:r>
            <a:r>
              <a:rPr lang="en-AU"/>
              <a:t> (on </a:t>
            </a:r>
            <a:r>
              <a:rPr lang="en-AU" err="1"/>
              <a:t>github</a:t>
            </a:r>
            <a:r>
              <a:rPr lang="en-AU"/>
              <a:t>)</a:t>
            </a:r>
          </a:p>
          <a:p>
            <a:r>
              <a:rPr lang="en-AU" err="1"/>
              <a:t>Pyvolution</a:t>
            </a:r>
            <a:r>
              <a:rPr lang="en-AU"/>
              <a:t> (</a:t>
            </a:r>
            <a:r>
              <a:rPr lang="en-AU" err="1"/>
              <a:t>pypl.org</a:t>
            </a:r>
            <a:r>
              <a:rPr lang="en-AU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/>
              <a:t>Pythonification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/>
              <a:t>Examine the provided code.</a:t>
            </a:r>
          </a:p>
          <a:p>
            <a:r>
              <a:rPr lang="en-AU"/>
              <a:t>What effect does mutation have on the speed of result?</a:t>
            </a:r>
          </a:p>
          <a:p>
            <a:r>
              <a:rPr lang="en-AU"/>
              <a:t>Modify to preserve the fittest</a:t>
            </a:r>
          </a:p>
          <a:p>
            <a:r>
              <a:rPr lang="en-AU"/>
              <a:t>2D optimisation problem</a:t>
            </a:r>
          </a:p>
          <a:p>
            <a:r>
              <a:rPr lang="en-AU"/>
              <a:t>optimise networks and/or time series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/>
              <a:t>Travelling salesman in python </a:t>
            </a:r>
            <a:r>
              <a:rPr lang="en-AU">
                <a:hlinkClick r:id="rId2"/>
              </a:rPr>
              <a:t>https://towardsdatascience.com/evolution-of-a-salesman-a-complete-genetic-algorithm-tutorial-for-python-6fe5d2b3ca35</a:t>
            </a:r>
            <a:r>
              <a:rPr lang="en-AU"/>
              <a:t> </a:t>
            </a:r>
          </a:p>
          <a:p>
            <a:r>
              <a:rPr lang="en-AU"/>
              <a:t>Clinton Sheppard ``Genetic Algorithms with Python''.</a:t>
            </a:r>
          </a:p>
          <a:p>
            <a:r>
              <a:rPr lang="en-AU">
                <a:hlinkClick r:id="rId3"/>
              </a:rPr>
              <a:t>https://www.codeproject.com/Articles/1104747/Introduction-to-Genetic-Algorithms-with-Python-Hel</a:t>
            </a:r>
            <a:r>
              <a:rPr lang="en-AU"/>
              <a:t>  also by Clinton Sheppard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/>
              <a:t>11.2 Time Series</a:t>
            </a:r>
          </a:p>
        </p:txBody>
      </p:sp>
    </p:spTree>
    <p:extLst>
      <p:ext uri="{BB962C8B-B14F-4D97-AF65-F5344CB8AC3E}">
        <p14:creationId xmlns:p14="http://schemas.microsoft.com/office/powerpoint/2010/main" val="429082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/>
                  <a:t>Given a history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/>
                  <a:t> what is the future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/>
                  <a:t>?</a:t>
                </a:r>
              </a:p>
              <a:p>
                <a:r>
                  <a:rPr lang="en-US"/>
                  <a:t>… and, how good are these predictions?</a:t>
                </a:r>
              </a:p>
              <a:p>
                <a:r>
                  <a:rPr lang="en-US"/>
                  <a:t>E.g. 5,-3,2,-1,1,0,1,1,2,3 --- what is next?</a:t>
                </a:r>
              </a:p>
              <a:p>
                <a:r>
                  <a:rPr lang="en-US"/>
                  <a:t>The objective is to build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75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Prediction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9BA754-2BA9-3443-92BC-0A4B6006F328}"/>
              </a:ext>
            </a:extLst>
          </p:cNvPr>
          <p:cNvSpPr txBox="1">
            <a:spLocks/>
          </p:cNvSpPr>
          <p:nvPr/>
        </p:nvSpPr>
        <p:spPr>
          <a:xfrm>
            <a:off x="463176" y="3834083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When would you need prediction in your industry? Prediction of what?</a:t>
            </a:r>
          </a:p>
        </p:txBody>
      </p:sp>
    </p:spTree>
    <p:extLst>
      <p:ext uri="{BB962C8B-B14F-4D97-AF65-F5344CB8AC3E}">
        <p14:creationId xmlns:p14="http://schemas.microsoft.com/office/powerpoint/2010/main" val="105825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r>
                  <a:rPr lang="en-US"/>
                  <a:t>…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a matrix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are vectors: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/>
              </a:p>
              <a:p>
                <a:r>
                  <a:rPr lang="en-US"/>
                  <a:t>Only question that remains is 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(and whether models like this are useful at all).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  <a:blipFill>
                <a:blip r:embed="rId2"/>
                <a:stretch>
                  <a:fillRect l="-160" t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Linear autoregressive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9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/>
                  <a:t>Construct a library of past observations and the past-futures of those past observations. (I.e.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/>
                  <a:t> the corresponding future was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/>
                  <a:t>).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/>
                  <a:t>For each new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/>
                  <a:t> find past similar observations and use their futures to predict the true future</a:t>
                </a:r>
              </a:p>
              <a:p>
                <a:pPr marL="0" indent="0">
                  <a:buNone/>
                </a:pPr>
                <a:r>
                  <a:rPr lang="en-AU"/>
                  <a:t>		I.e. </a:t>
                </a:r>
                <a:r>
                  <a:rPr lang="en-AU">
                    <a:latin typeface="American Typewriter" panose="02090604020004020304" pitchFamily="18" charset="77"/>
                  </a:rPr>
                  <a:t>(last time it was cloudy, cold and windy it also rained)</a:t>
                </a:r>
              </a:p>
              <a:p>
                <a:pPr marL="0" indent="0">
                  <a:buNone/>
                </a:pPr>
                <a:endParaRPr lang="en-AU">
                  <a:latin typeface="American Typewriter" panose="02090604020004020304" pitchFamily="18" charset="77"/>
                </a:endParaRPr>
              </a:p>
              <a:p>
                <a:pPr marL="0" indent="0">
                  <a:buNone/>
                </a:pPr>
                <a:endParaRPr lang="en-AU">
                  <a:latin typeface="American Typewriter" panose="02090604020004020304" pitchFamily="18" charset="77"/>
                </a:endParaRPr>
              </a:p>
              <a:p>
                <a:r>
                  <a:rPr lang="en-AU"/>
                  <a:t>Also called </a:t>
                </a:r>
                <a:r>
                  <a:rPr lang="en-AU" i="1"/>
                  <a:t>machine learning/deep learning/artificial intelligence</a:t>
                </a:r>
                <a:r>
                  <a:rPr lang="en-AU"/>
                  <a:t>. </a:t>
                </a:r>
              </a:p>
              <a:p>
                <a:r>
                  <a:rPr lang="en-AU"/>
                  <a:t>Generalisation involve building more complex (or probabilistic) predictions by combining multiple similar points in the past 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  <a:blipFill>
                <a:blip r:embed="rId2"/>
                <a:stretch>
                  <a:fillRect l="-351" t="-600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Local modelling --- “Weather Forecasting”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2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>
                  <a:buFont typeface="+mj-lt"/>
                  <a:buAutoNum type="arabicPeriod"/>
                </a:pPr>
                <a:r>
                  <a:rPr lang="en-US"/>
                  <a:t>choose/select/guess a set of nonlinear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of the data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/>
                  <a:t>build a nonlinear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>
                  <a:buFont typeface="+mj-lt"/>
                  <a:buAutoNum type="arabicPeriod" startAt="4"/>
                </a:pPr>
                <a:r>
                  <a:rPr lang="en-US"/>
                  <a:t>then this can be written as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>
                  <a:buFont typeface="+mj-lt"/>
                  <a:buAutoNum type="arabicPeriod" startAt="4"/>
                </a:pPr>
                <a:r>
                  <a:rPr lang="en-US" i="1"/>
                  <a:t>but</a:t>
                </a:r>
                <a:r>
                  <a:rPr lang="en-US"/>
                  <a:t> we now need to make good choices of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and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/>
                  <a:t>. 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  <a:blipFill>
                <a:blip r:embed="rId2"/>
                <a:stretch>
                  <a:fillRect l="-351" t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Nonlinear global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FB6B97-DF46-3D46-A5B6-21E431BBD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92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/>
              <a:t>An exercise for the reader…</a:t>
            </a:r>
          </a:p>
          <a:p>
            <a:r>
              <a:rPr lang="en-US"/>
              <a:t>Do this.</a:t>
            </a:r>
          </a:p>
          <a:p>
            <a:r>
              <a:rPr lang="en-AU"/>
              <a:t>Which prediction schemes work best?</a:t>
            </a:r>
          </a:p>
          <a:p>
            <a:r>
              <a:rPr lang="en-AU"/>
              <a:t>When and why?</a:t>
            </a:r>
          </a:p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/>
              <a:t>Pythonification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661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H. </a:t>
            </a:r>
            <a:r>
              <a:rPr lang="en-US" err="1"/>
              <a:t>Kantz</a:t>
            </a:r>
            <a:r>
              <a:rPr lang="en-US"/>
              <a:t>, T. Schreiber. ``Nonlinear time series analysis'' CUP.</a:t>
            </a:r>
          </a:p>
          <a:p>
            <a:r>
              <a:rPr lang="en-US"/>
              <a:t>M. Small. ``Applied Nonlinear time series analysis'' World Scientific.</a:t>
            </a:r>
          </a:p>
          <a:p>
            <a:r>
              <a:rPr lang="en-US">
                <a:hlinkClick r:id="rId2"/>
              </a:rPr>
              <a:t>https://towardsdatascience.com/time-series-analysis-in-python-an-introduction-70d5a5b1d52a</a:t>
            </a:r>
            <a:r>
              <a:rPr lang="en-US"/>
              <a:t> </a:t>
            </a:r>
          </a:p>
          <a:p>
            <a:r>
              <a:rPr lang="en-US">
                <a:hlinkClick r:id="rId3"/>
              </a:rPr>
              <a:t>https://jakevdp.github.io/PythonDataScienceHandbook/03.11-working-with-time-series.html</a:t>
            </a:r>
            <a:r>
              <a:rPr lang="en-US"/>
              <a:t> </a:t>
            </a:r>
          </a:p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/>
              <a:t>11.3 Networks</a:t>
            </a:r>
          </a:p>
        </p:txBody>
      </p:sp>
    </p:spTree>
    <p:extLst>
      <p:ext uri="{BB962C8B-B14F-4D97-AF65-F5344CB8AC3E}">
        <p14:creationId xmlns:p14="http://schemas.microsoft.com/office/powerpoint/2010/main" val="1077315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Log into LinkedIn and go to Me-&gt;Settings and Privacy-&gt;Privacy-&gt;How LinkedIn uses your data-&gt;Getting a copy of your data</a:t>
            </a:r>
          </a:p>
          <a:p>
            <a:r>
              <a:rPr lang="en-US"/>
              <a:t>Enter your details and Download archive (it’ll take a while)</a:t>
            </a:r>
          </a:p>
          <a:p>
            <a:r>
              <a:rPr lang="en-US"/>
              <a:t>Credit: </a:t>
            </a:r>
            <a:r>
              <a:rPr lang="en-US" err="1"/>
              <a:t>towardsdatascience.com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Exploring your LinkedIn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DA1017-9B4A-7448-B774-44FBE3CCF0E2}"/>
              </a:ext>
            </a:extLst>
          </p:cNvPr>
          <p:cNvSpPr txBox="1">
            <a:spLocks/>
          </p:cNvSpPr>
          <p:nvPr/>
        </p:nvSpPr>
        <p:spPr>
          <a:xfrm>
            <a:off x="463176" y="3317414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You’ll need this file at the end of this session.</a:t>
            </a:r>
          </a:p>
        </p:txBody>
      </p:sp>
    </p:spTree>
    <p:extLst>
      <p:ext uri="{BB962C8B-B14F-4D97-AF65-F5344CB8AC3E}">
        <p14:creationId xmlns:p14="http://schemas.microsoft.com/office/powerpoint/2010/main" val="3276374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/>
              <a:t>Where do you have networks in your business?</a:t>
            </a:r>
            <a:endParaRPr lang="en-AU"/>
          </a:p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4990567" cy="3044951"/>
          </a:xfrm>
        </p:spPr>
        <p:txBody>
          <a:bodyPr numCol="1">
            <a:normAutofit/>
          </a:bodyPr>
          <a:lstStyle/>
          <a:p>
            <a:r>
              <a:rPr lang="en-AU"/>
              <a:t>Degree sequence</a:t>
            </a:r>
          </a:p>
          <a:p>
            <a:r>
              <a:rPr lang="en-AU"/>
              <a:t>Degree histogram</a:t>
            </a:r>
          </a:p>
          <a:p>
            <a:r>
              <a:rPr lang="en-AU"/>
              <a:t>Path-length</a:t>
            </a:r>
          </a:p>
          <a:p>
            <a:r>
              <a:rPr lang="en-AU"/>
              <a:t>Clustering</a:t>
            </a:r>
          </a:p>
          <a:p>
            <a:r>
              <a:rPr lang="en-AU" err="1"/>
              <a:t>Assortativity</a:t>
            </a:r>
            <a:endParaRPr lang="en-AU"/>
          </a:p>
          <a:p>
            <a:r>
              <a:rPr lang="en-AU"/>
              <a:t>Betweenness Centrality</a:t>
            </a:r>
          </a:p>
          <a:p>
            <a:r>
              <a:rPr lang="en-AU"/>
              <a:t>Eigenvalue </a:t>
            </a:r>
            <a:r>
              <a:rPr lang="en-AU" err="1"/>
              <a:t>Centralitiy</a:t>
            </a:r>
            <a:endParaRPr lang="en-AU"/>
          </a:p>
          <a:p>
            <a:r>
              <a:rPr lang="en-AU"/>
              <a:t>Modularity and Communities</a:t>
            </a:r>
          </a:p>
          <a:p>
            <a:r>
              <a:rPr lang="en-AU"/>
              <a:t>Hubs and </a:t>
            </a:r>
            <a:r>
              <a:rPr lang="en-AU" err="1"/>
              <a:t>richclubs</a:t>
            </a:r>
            <a:endParaRPr lang="en-AU"/>
          </a:p>
          <a:p>
            <a:r>
              <a:rPr lang="en-AU"/>
              <a:t>Robustness and fragility</a:t>
            </a:r>
          </a:p>
          <a:p>
            <a:r>
              <a:rPr lang="en-AU"/>
              <a:t>Motifs and superfamily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Network Quantification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EF44-947B-704A-AF6B-A5DECC98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80" y="1173570"/>
            <a:ext cx="4724544" cy="35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7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</p:spPr>
            <p:txBody>
              <a:bodyPr/>
              <a:lstStyle/>
              <a:p>
                <a:r>
                  <a:rPr lang="en-AU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/>
                  <a:t> be a binary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/>
                  <a:t>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≔1</m:t>
                    </m:r>
                  </m:oMath>
                </a14:m>
                <a:r>
                  <a:rPr lang="en-AU"/>
                  <a:t> if and only if there is a link from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AU"/>
                  <a:t> to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AU"/>
                  <a:t> (otherwise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/>
                  <a:t>). Generalise to weighted networks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/>
                  <a:t>  is the weight, and directed networks with an asymmetric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/>
                  <a:t>.</a:t>
                </a:r>
              </a:p>
              <a:p>
                <a:r>
                  <a:rPr lang="en-AU"/>
                  <a:t>The graph Laplacian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/>
                  <a:t> is defined so that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/>
                  <a:t> except for the diagonal: </a:t>
                </a: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  <a:blipFill>
                <a:blip r:embed="rId2"/>
                <a:stretch>
                  <a:fillRect l="-286" b="-5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Adjacency Matrix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2A5DB-6FE4-8047-A380-29C09D64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310" y="1060667"/>
            <a:ext cx="4158247" cy="38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1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/>
                  <a:t>Compute the number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/>
                  <a:t> (or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/>
                  <a:t>)with degree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/>
                  <a:t>.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49"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Degree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199AD-A914-D544-825E-78475609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6" y="1129573"/>
            <a:ext cx="4749600" cy="38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55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51098" cy="3044952"/>
          </a:xfrm>
        </p:spPr>
        <p:txBody>
          <a:bodyPr/>
          <a:lstStyle/>
          <a:p>
            <a:r>
              <a:rPr lang="en-AU" i="1" u="sng"/>
              <a:t>Path-length</a:t>
            </a:r>
            <a:r>
              <a:rPr lang="en-AU"/>
              <a:t>: The path-length is the shortest path (number of edges traversed) between two nodes.</a:t>
            </a:r>
          </a:p>
          <a:p>
            <a:r>
              <a:rPr lang="en-AU" i="1" u="sng"/>
              <a:t>Diameter</a:t>
            </a:r>
            <a:r>
              <a:rPr lang="en-AU"/>
              <a:t>: The maximum path-length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Path-length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D47BA-A528-434D-8CCF-02261D96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81" y="951653"/>
            <a:ext cx="3878112" cy="4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0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/>
              <a:t>Clustering</a:t>
            </a:r>
            <a:r>
              <a:rPr lang="en-AU"/>
              <a:t>: The number of triangles --- the probability of neighbours being neighbours.</a:t>
            </a:r>
          </a:p>
          <a:p>
            <a:r>
              <a:rPr lang="en-AU" i="1" u="sng" err="1"/>
              <a:t>Assortativity</a:t>
            </a:r>
            <a:r>
              <a:rPr lang="en-AU"/>
              <a:t>: The linear (Pearson) correlation between pairs of nodes with a give property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Clustering and </a:t>
            </a:r>
            <a:r>
              <a:rPr lang="en-US" err="1"/>
              <a:t>Assortativity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1DF5B-B2A8-2F48-84AE-23698F8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79" y="1032199"/>
            <a:ext cx="4757975" cy="39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/>
              <a:t>Betweenness Centrality</a:t>
            </a:r>
            <a:r>
              <a:rPr lang="en-AU"/>
              <a:t>:  The number (fraction) of shorter paths passing through a given node</a:t>
            </a:r>
          </a:p>
          <a:p>
            <a:r>
              <a:rPr lang="en-AU" i="1" u="sng"/>
              <a:t>Eigenvalue Centrality</a:t>
            </a:r>
            <a:r>
              <a:rPr lang="en-AU"/>
              <a:t>: (AKA: Google's PageRank) Eigenvalue decomposition of the Laplacian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Centrality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1A322-DBBD-7045-BE0B-E2C40411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15" y="891909"/>
            <a:ext cx="3863594" cy="41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Overview of Non-Smooth </a:t>
            </a:r>
            <a:r>
              <a:rPr lang="en-US" err="1"/>
              <a:t>Optimisation</a:t>
            </a:r>
            <a:endParaRPr lang="en-US"/>
          </a:p>
          <a:p>
            <a:r>
              <a:rPr lang="en-US"/>
              <a:t>Basis of modelling from time series data</a:t>
            </a:r>
          </a:p>
          <a:p>
            <a:r>
              <a:rPr lang="en-US"/>
              <a:t>Introduction to computation on networks</a:t>
            </a:r>
          </a:p>
          <a:p>
            <a:r>
              <a:rPr lang="en-US"/>
              <a:t>Application to noisy, multivariate, non-stationary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256127" y="220382"/>
            <a:ext cx="1838324" cy="530225"/>
          </a:xfrm>
        </p:spPr>
        <p:txBody>
          <a:bodyPr/>
          <a:lstStyle/>
          <a:p>
            <a:r>
              <a:rPr lang="en-US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Familiarity with main techniques required for each of the areas highlighted above</a:t>
            </a:r>
          </a:p>
          <a:p>
            <a:r>
              <a:rPr lang="en-US"/>
              <a:t>Ability to implement and/or use relevant methods in python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3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i="1" u="sng"/>
                  <a:t>Communities</a:t>
                </a:r>
                <a:r>
                  <a:rPr lang="en-AU"/>
                  <a:t> should have more links between members than between communities.</a:t>
                </a:r>
              </a:p>
              <a:p>
                <a:r>
                  <a:rPr lang="en-AU" i="1" u="sng"/>
                  <a:t>Modularity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AU"/>
                  <a:t> measures this: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49"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Community Detection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A64B3-0CAB-E943-B139-7C37737A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522447"/>
            <a:ext cx="5435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</p:spPr>
            <p:txBody>
              <a:bodyPr numCol="2">
                <a:normAutofit/>
              </a:bodyPr>
              <a:lstStyle/>
              <a:p>
                <a:r>
                  <a:rPr lang="en-AU" i="1" u="sng"/>
                  <a:t>Hubs</a:t>
                </a:r>
                <a:r>
                  <a:rPr lang="en-AU"/>
                  <a:t> are nodes with the highest degree</a:t>
                </a:r>
              </a:p>
              <a:p>
                <a:r>
                  <a:rPr lang="en-AU" i="1" u="sng"/>
                  <a:t>Rich-club</a:t>
                </a:r>
                <a:r>
                  <a:rPr lang="en-AU"/>
                  <a:t> is the connection between the hub nodes and the tendency of hub nodes to be connected to one another</a:t>
                </a:r>
              </a:p>
              <a:p>
                <a:r>
                  <a:rPr lang="en-AU" i="1" u="sng"/>
                  <a:t>Giant component</a:t>
                </a:r>
                <a:r>
                  <a:rPr lang="en-AU"/>
                  <a:t>: The property that most of the nodes are connected (directly or indirectly) to one another.</a:t>
                </a:r>
              </a:p>
              <a:p>
                <a:r>
                  <a:rPr lang="en-AU" i="1" u="sng"/>
                  <a:t>Robustness</a:t>
                </a:r>
                <a:r>
                  <a:rPr lang="en-AU"/>
                  <a:t>:  The ability of a network to maintain it's giant component even after random removal of a relatively large number of edges (or, equivalently, nodes).</a:t>
                </a:r>
              </a:p>
              <a:p>
                <a:endParaRPr lang="en-AU"/>
              </a:p>
              <a:p>
                <a:r>
                  <a:rPr lang="en-AU" i="1" u="sng"/>
                  <a:t>Fragility</a:t>
                </a:r>
                <a:r>
                  <a:rPr lang="en-AU"/>
                  <a:t>: The corresponding inability of a network to maintain the rich club under targeted removal of edges (or nodes)</a:t>
                </a:r>
              </a:p>
              <a:p>
                <a:r>
                  <a:rPr lang="en-AU" i="1" u="sng"/>
                  <a:t>Motifs</a:t>
                </a:r>
                <a:r>
                  <a:rPr lang="en-AU"/>
                  <a:t>: The structure of interconnection in sub-graphs of particular size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/>
                  <a:t>.</a:t>
                </a:r>
              </a:p>
              <a:p>
                <a:r>
                  <a:rPr lang="en-AU" i="1" u="sng"/>
                  <a:t>Super-family</a:t>
                </a:r>
                <a:r>
                  <a:rPr lang="en-AU"/>
                  <a:t>: The relative frequency of all such sub-graphs for fixed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/>
                  <a:t>.</a:t>
                </a:r>
              </a:p>
              <a:p>
                <a:r>
                  <a:rPr lang="en-AU" i="1" u="sng"/>
                  <a:t>Random Graph Theory</a:t>
                </a:r>
                <a:r>
                  <a:rPr lang="en-AU"/>
                  <a:t>, </a:t>
                </a:r>
                <a:r>
                  <a:rPr lang="en-AU" i="1" u="sng"/>
                  <a:t>Simplicial Complexes </a:t>
                </a:r>
                <a:r>
                  <a:rPr lang="en-AU"/>
                  <a:t>and </a:t>
                </a:r>
                <a:r>
                  <a:rPr lang="en-AU" i="1" u="sng"/>
                  <a:t>Persistent Homology</a:t>
                </a:r>
                <a:r>
                  <a:rPr lang="en-AU"/>
                  <a:t>: It’s complicated.</a:t>
                </a:r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  <a:blipFill>
                <a:blip r:embed="rId2"/>
                <a:stretch>
                  <a:fillRect l="-156"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Pile Higher and Deeper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907853"/>
          </a:xfrm>
        </p:spPr>
        <p:txBody>
          <a:bodyPr/>
          <a:lstStyle/>
          <a:p>
            <a:r>
              <a:rPr lang="en-AU"/>
              <a:t>Why would </a:t>
            </a:r>
            <a:r>
              <a:rPr lang="en-AU" i="1" u="sng"/>
              <a:t>you</a:t>
            </a:r>
            <a:r>
              <a:rPr lang="en-AU"/>
              <a:t> need to know any of this stuff for your business?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2D07EB-ACE8-2248-9BB5-609DCDEEC314}"/>
              </a:ext>
            </a:extLst>
          </p:cNvPr>
          <p:cNvSpPr txBox="1">
            <a:spLocks/>
          </p:cNvSpPr>
          <p:nvPr/>
        </p:nvSpPr>
        <p:spPr>
          <a:xfrm>
            <a:off x="463176" y="2870525"/>
            <a:ext cx="6950075" cy="90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Everything  we've discussed here is implemented and easily usable within the </a:t>
            </a:r>
            <a:r>
              <a:rPr lang="en-AU" err="1">
                <a:latin typeface="American Typewriter" panose="02090604020004020304" pitchFamily="18" charset="77"/>
              </a:rPr>
              <a:t>networkx</a:t>
            </a:r>
            <a:r>
              <a:rPr lang="en-AU"/>
              <a:t> package. Refer to the notebook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EDCA58B-8D82-1942-808C-6EC63169958C}"/>
              </a:ext>
            </a:extLst>
          </p:cNvPr>
          <p:cNvSpPr txBox="1">
            <a:spLocks/>
          </p:cNvSpPr>
          <p:nvPr/>
        </p:nvSpPr>
        <p:spPr>
          <a:xfrm>
            <a:off x="463176" y="254555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Pythonification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4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712590"/>
          </a:xfrm>
        </p:spPr>
        <p:txBody>
          <a:bodyPr>
            <a:normAutofit/>
          </a:bodyPr>
          <a:lstStyle/>
          <a:p>
            <a:r>
              <a:rPr lang="en-AU"/>
              <a:t>C. Braham and M. Small. ``Complex networks untangle competitive advantage in Australian football''  </a:t>
            </a:r>
            <a:r>
              <a:rPr lang="en-AU" i="1" u="sng"/>
              <a:t>Chaos</a:t>
            </a:r>
            <a:r>
              <a:rPr lang="en-AU"/>
              <a:t> </a:t>
            </a:r>
            <a:r>
              <a:rPr lang="en-AU" b="1"/>
              <a:t>28</a:t>
            </a:r>
            <a:r>
              <a:rPr lang="en-AU"/>
              <a:t> (2018) 053105.</a:t>
            </a:r>
          </a:p>
          <a:p>
            <a:r>
              <a:rPr lang="en-AU" err="1"/>
              <a:t>Barabasi</a:t>
            </a:r>
            <a:r>
              <a:rPr lang="en-AU"/>
              <a:t>, </a:t>
            </a:r>
            <a:r>
              <a:rPr lang="en-AU" u="sng"/>
              <a:t>Network Science</a:t>
            </a:r>
            <a:r>
              <a:rPr lang="en-AU"/>
              <a:t>, </a:t>
            </a:r>
            <a:r>
              <a:rPr lang="en-AU">
                <a:hlinkClick r:id="rId2"/>
              </a:rPr>
              <a:t>http://networksciencebook.com/</a:t>
            </a:r>
            <a:r>
              <a:rPr lang="en-AU"/>
              <a:t> </a:t>
            </a:r>
          </a:p>
          <a:p>
            <a:r>
              <a:rPr lang="en-AU">
                <a:hlinkClick r:id="rId3"/>
              </a:rPr>
              <a:t>https://www.python-course.eu/networkx.php</a:t>
            </a:r>
            <a:r>
              <a:rPr lang="en-AU"/>
              <a:t> </a:t>
            </a:r>
          </a:p>
          <a:p>
            <a:r>
              <a:rPr lang="en-AU"/>
              <a:t>M. Small. </a:t>
            </a:r>
            <a:r>
              <a:rPr lang="en-AU" u="sng"/>
              <a:t>Dynamics of biological systems</a:t>
            </a:r>
            <a:r>
              <a:rPr lang="en-AU"/>
              <a:t> (network chapter).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/>
              <a:t>11.4 Multivariate, Noisy and Nonstationary</a:t>
            </a:r>
          </a:p>
        </p:txBody>
      </p:sp>
    </p:spTree>
    <p:extLst>
      <p:ext uri="{BB962C8B-B14F-4D97-AF65-F5344CB8AC3E}">
        <p14:creationId xmlns:p14="http://schemas.microsoft.com/office/powerpoint/2010/main" val="50164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837544" cy="1794966"/>
          </a:xfrm>
        </p:spPr>
        <p:txBody>
          <a:bodyPr/>
          <a:lstStyle/>
          <a:p>
            <a:r>
              <a:rPr lang="en-US"/>
              <a:t>Multivariate: multiple measures, several variables that represent complex system or phenomena.</a:t>
            </a:r>
          </a:p>
          <a:p>
            <a:r>
              <a:rPr lang="en-US"/>
              <a:t>Noisy: errors in data collection, storage and processing which are meaningless information.</a:t>
            </a:r>
          </a:p>
          <a:p>
            <a:r>
              <a:rPr lang="en-US"/>
              <a:t>Nonstationary: mean and variance change over time, difficult to model and predict.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11.4 Multivariate, Noisy and Nonstationary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3834083"/>
            <a:ext cx="6950075" cy="216647"/>
          </a:xfrm>
        </p:spPr>
        <p:txBody>
          <a:bodyPr/>
          <a:lstStyle/>
          <a:p>
            <a:r>
              <a:rPr lang="en-US"/>
              <a:t>Where and when do you face such type of data in your industry? Everywhere, always?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45" y="972353"/>
            <a:ext cx="3869351" cy="25322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" y="1217898"/>
            <a:ext cx="4375534" cy="2370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0" y="3284205"/>
            <a:ext cx="3739768" cy="14633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33621" y="974260"/>
            <a:ext cx="1637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err="1">
                <a:solidFill>
                  <a:schemeClr val="bg1">
                    <a:lumMod val="65000"/>
                  </a:schemeClr>
                </a:solidFill>
              </a:rPr>
              <a:t>lase.de</a:t>
            </a:r>
            <a:endParaRPr lang="en-US" sz="1000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4747" y="974261"/>
            <a:ext cx="202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err="1">
                <a:solidFill>
                  <a:schemeClr val="bg1">
                    <a:lumMod val="65000"/>
                  </a:schemeClr>
                </a:solidFill>
              </a:rPr>
              <a:t>maintworld.com</a:t>
            </a:r>
            <a:endParaRPr lang="en-US" sz="1000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7313" y="4689661"/>
            <a:ext cx="174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i="1" err="1">
                <a:solidFill>
                  <a:schemeClr val="bg1">
                    <a:lumMod val="75000"/>
                  </a:schemeClr>
                </a:solidFill>
              </a:rPr>
              <a:t>tenova.com</a:t>
            </a:r>
            <a:endParaRPr lang="en-US" sz="1000" i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6119" y="3605663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Predictive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27619" y="360245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Proactive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74974" y="362277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Reactive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77296" y="3308270"/>
            <a:ext cx="142369" cy="311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379895" y="3377540"/>
            <a:ext cx="1" cy="206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8399119" y="3317603"/>
            <a:ext cx="9180" cy="30866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5296" y="3968260"/>
            <a:ext cx="3622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/>
              <a:t>Objective: Develop a tool to allow early detection (prediction) of failures from condition/performance (nearly) real-time monitoring.</a:t>
            </a:r>
          </a:p>
        </p:txBody>
      </p:sp>
    </p:spTree>
    <p:extLst>
      <p:ext uri="{BB962C8B-B14F-4D97-AF65-F5344CB8AC3E}">
        <p14:creationId xmlns:p14="http://schemas.microsoft.com/office/powerpoint/2010/main" val="1829734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568960" y="826346"/>
            <a:ext cx="8321037" cy="4174346"/>
            <a:chOff x="40578" y="-212979"/>
            <a:chExt cx="9315031" cy="4932229"/>
          </a:xfrm>
        </p:grpSpPr>
        <p:sp>
          <p:nvSpPr>
            <p:cNvPr id="59" name="Freeform 58"/>
            <p:cNvSpPr/>
            <p:nvPr/>
          </p:nvSpPr>
          <p:spPr>
            <a:xfrm>
              <a:off x="1455600" y="477707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1455600" y="1297402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455599" y="3135813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blipFill>
                  <a:blip r:embed="rId3"/>
                  <a:stretch>
                    <a:fillRect r="-18519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14815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/>
                <p:cNvSpPr txBox="1"/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Left Brace 64"/>
            <p:cNvSpPr/>
            <p:nvPr/>
          </p:nvSpPr>
          <p:spPr>
            <a:xfrm>
              <a:off x="640493" y="790832"/>
              <a:ext cx="306419" cy="324203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8646670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915728" y="-200622"/>
              <a:ext cx="1439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Failure event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5598670" y="352660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942836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5684108" y="4303771"/>
              <a:ext cx="2887545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3085024" y="4303771"/>
              <a:ext cx="2423782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8209" y="4291414"/>
              <a:ext cx="147036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723398" y="344753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407139" y="343929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7127952" y="3418697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684027" y="-179558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472609" y="-168959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27013" y="-212979"/>
              <a:ext cx="213522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Tipping points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030183" y="246783"/>
              <a:ext cx="467249" cy="9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3085024" y="215166"/>
              <a:ext cx="341989" cy="1156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 rot="16200000">
              <a:off x="-248328" y="2445212"/>
              <a:ext cx="1248857" cy="41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/>
                <a:t>Features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179077" y="1717208"/>
              <a:ext cx="369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608174" y="4349918"/>
              <a:ext cx="2538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00B050"/>
                  </a:solidFill>
                </a:rPr>
                <a:t>Different modes??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853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11.4 Type of transitions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221197"/>
            <a:ext cx="5058878" cy="18303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12789" r="6286" b="9917"/>
          <a:stretch/>
        </p:blipFill>
        <p:spPr>
          <a:xfrm>
            <a:off x="3627120" y="3098267"/>
            <a:ext cx="5058878" cy="1691771"/>
          </a:xfrm>
          <a:prstGeom prst="rect">
            <a:avLst/>
          </a:prstGeom>
        </p:spPr>
      </p:pic>
      <p:sp>
        <p:nvSpPr>
          <p:cNvPr id="3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6" y="3809463"/>
            <a:ext cx="6950075" cy="216647"/>
          </a:xfrm>
        </p:spPr>
        <p:txBody>
          <a:bodyPr/>
          <a:lstStyle/>
          <a:p>
            <a:r>
              <a:rPr lang="en-US"/>
              <a:t>Type 2: Dynamic transition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5" y="1930407"/>
            <a:ext cx="6950075" cy="216647"/>
          </a:xfrm>
        </p:spPr>
        <p:txBody>
          <a:bodyPr/>
          <a:lstStyle/>
          <a:p>
            <a:r>
              <a:rPr lang="en-US"/>
              <a:t>Type 1: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503665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284514" y="3189166"/>
            <a:ext cx="533400" cy="415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Let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𝑥</m:t>
                    </m:r>
                    <m:r>
                      <a:rPr lang="en-AU" sz="1400" b="0" i="1" smtClean="0">
                        <a:latin typeface="Cambria Math" charset="0"/>
                      </a:rPr>
                      <m:t>(</m:t>
                    </m:r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)∈</m:t>
                    </m:r>
                    <m:r>
                      <a:rPr lang="en-AU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1400"/>
                  <a:t> (could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AU" sz="1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400"/>
                  <a:t> for embedded series or multivariate input) be the state of the system at time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t</m:t>
                    </m:r>
                    <m:r>
                      <a:rPr lang="en-AU" sz="1400" i="1">
                        <a:latin typeface="Cambria Math" charset="0"/>
                      </a:rPr>
                      <m:t>=1, 2, …,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/>
                  <a:t>. </a:t>
                </a: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  <a:blipFill>
                <a:blip r:embed="rId4"/>
                <a:stretch>
                  <a:fillRect l="-366" t="-1149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31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/>
              <a:t>11.0 Overview</a:t>
            </a:r>
          </a:p>
        </p:txBody>
      </p:sp>
    </p:spTree>
    <p:extLst>
      <p:ext uri="{BB962C8B-B14F-4D97-AF65-F5344CB8AC3E}">
        <p14:creationId xmlns:p14="http://schemas.microsoft.com/office/powerpoint/2010/main" val="2043395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974771" y="3182753"/>
            <a:ext cx="642423" cy="467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/>
                  <a:t>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/>
                  <a:t> norm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40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400"/>
                  <a:t>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AU" sz="1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/>
                  <a:t>. Here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r>
                      <a:rPr lang="en-AU" sz="1400" i="1">
                        <a:latin typeface="Cambria Math" charset="0"/>
                      </a:rPr>
                      <m:t>(.,.)</m:t>
                    </m:r>
                  </m:oMath>
                </a14:m>
                <a:r>
                  <a:rPr lang="en-US" sz="1400"/>
                  <a:t> is some norm (Euclidian norm in many applications). If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𝑚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sz="1400"/>
                  <a:t> (multivariate input), then a sort of </a:t>
                </a:r>
                <a:r>
                  <a:rPr lang="en-US" sz="1400" err="1"/>
                  <a:t>normalisation</a:t>
                </a:r>
                <a:r>
                  <a:rPr lang="en-US" sz="1400"/>
                  <a:t> is required to avoid the dominance of measurements with large scale on the results. </a:t>
                </a: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  <a:blipFill>
                <a:blip r:embed="rId5"/>
                <a:stretch>
                  <a:fillRect l="-355" r="-35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9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128657" y="3160041"/>
            <a:ext cx="1638579" cy="447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/>
                  <a:t>From the norm matrix, 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b="1" i="1"/>
                  <a:t>Recurrence Plot </a:t>
                </a:r>
                <a:r>
                  <a:rPr lang="en-US" sz="1400"/>
                  <a:t>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140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400"/>
                  <a:t> </a:t>
                </a:r>
                <a:r>
                  <a:rPr lang="en-US" sz="1400" err="1"/>
                  <a:t>iff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1400"/>
                  <a:t> and 0 otherwise. To consider multi-scale transition detection, we adopt the recurrence plot threshold by looking at the distribution of the elements of 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+3×</m:t>
                          </m:r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where</m:t>
                      </m:r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0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&lt;1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  <a:blipFill>
                <a:blip r:embed="rId6"/>
                <a:stretch>
                  <a:fillRect l="-321" t="-472" r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8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/>
              </a:p>
              <a:p>
                <a:r>
                  <a:rPr lang="en-US" sz="14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>
                <a:blip r:embed="rId7"/>
                <a:stretch>
                  <a:fillRect l="-292" t="-46025" b="-19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89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/>
              </a:p>
              <a:p>
                <a:r>
                  <a:rPr lang="en-US" sz="14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>
                <a:blip r:embed="rId7"/>
                <a:stretch>
                  <a:fillRect l="-292" t="-46025" b="-19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7543" y="2556409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2993" y="2550547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2992" y="1829576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79265" y="181199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98110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/>
              </a:p>
              <a:p>
                <a:r>
                  <a:rPr lang="en-US" sz="14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>
                <a:blip r:embed="rId7"/>
                <a:stretch>
                  <a:fillRect l="-292" t="-46025" b="-19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19496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/>
              </a:p>
              <a:p>
                <a:r>
                  <a:rPr lang="en-US" sz="14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>
                <a:blip r:embed="rId7"/>
                <a:stretch>
                  <a:fillRect l="-292" t="-46025" b="-19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</a:rPr>
                  <a:t>The value of the of the Quadrant Scan is between 0 and 1, maxima (peaks) of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𝑄𝑆</m:t>
                    </m:r>
                    <m:d>
                      <m:d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>
                    <a:solidFill>
                      <a:srgbClr val="FF0000"/>
                    </a:solidFill>
                  </a:rPr>
                  <a:t>identify transitions in the system.</a:t>
                </a: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blipFill>
                <a:blip r:embed="rId8"/>
                <a:stretch>
                  <a:fillRect l="-366" t="-1163" r="-732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956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11.4 Synthetic example of type 1 (state transition): Noisy stochastic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" y="1340739"/>
            <a:ext cx="9144000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11.4 Synthetic example of type 2 (dynamic transition): Noisy periodic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0" y="1367938"/>
            <a:ext cx="8546122" cy="33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9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91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54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threshold</a:t>
            </a:r>
          </a:p>
        </p:txBody>
      </p:sp>
    </p:spTree>
    <p:extLst>
      <p:ext uri="{BB962C8B-B14F-4D97-AF65-F5344CB8AC3E}">
        <p14:creationId xmlns:p14="http://schemas.microsoft.com/office/powerpoint/2010/main" val="1311839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88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Smaller threshold</a:t>
            </a:r>
          </a:p>
        </p:txBody>
      </p:sp>
    </p:spTree>
    <p:extLst>
      <p:ext uri="{BB962C8B-B14F-4D97-AF65-F5344CB8AC3E}">
        <p14:creationId xmlns:p14="http://schemas.microsoft.com/office/powerpoint/2010/main" val="124070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/>
              <a:t>Dealing with special data types</a:t>
            </a:r>
          </a:p>
          <a:p>
            <a:r>
              <a:rPr lang="en-AU"/>
              <a:t>What is optimisation and why do we need it?</a:t>
            </a:r>
          </a:p>
          <a:p>
            <a:r>
              <a:rPr lang="en-AU"/>
              <a:t>General-purpose optimisation techniques</a:t>
            </a:r>
          </a:p>
          <a:p>
            <a:r>
              <a:rPr lang="en-AU"/>
              <a:t>Time series data: prediction or simulation?</a:t>
            </a:r>
          </a:p>
          <a:p>
            <a:r>
              <a:rPr lang="en-AU"/>
              <a:t>Networks (in python)</a:t>
            </a:r>
          </a:p>
          <a:p>
            <a:r>
              <a:rPr lang="en-US"/>
              <a:t>Case study: layer detection in geophysical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11.0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What is today about?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CFBFE83-E6BE-2340-B69E-F175C1CCD722}"/>
              </a:ext>
            </a:extLst>
          </p:cNvPr>
          <p:cNvSpPr txBox="1">
            <a:spLocks/>
          </p:cNvSpPr>
          <p:nvPr/>
        </p:nvSpPr>
        <p:spPr>
          <a:xfrm>
            <a:off x="463176" y="364238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is a “special” data type? What data do you have that is special?</a:t>
            </a:r>
          </a:p>
        </p:txBody>
      </p:sp>
    </p:spTree>
    <p:extLst>
      <p:ext uri="{BB962C8B-B14F-4D97-AF65-F5344CB8AC3E}">
        <p14:creationId xmlns:p14="http://schemas.microsoft.com/office/powerpoint/2010/main" val="1163949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11.4 Weighted Quadrant Scan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6295"/>
          <a:stretch/>
        </p:blipFill>
        <p:spPr>
          <a:xfrm>
            <a:off x="92635" y="2113280"/>
            <a:ext cx="5704891" cy="2275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5" y="2113280"/>
            <a:ext cx="2490135" cy="23678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𝑉</m:t>
                    </m:r>
                    <m:r>
                      <a:rPr lang="en-AU" sz="1400" b="0" i="1" smtClean="0">
                        <a:latin typeface="Cambria Math" charset="0"/>
                      </a:rPr>
                      <m:t>1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(1−</m:t>
                    </m:r>
                    <m:func>
                      <m:func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400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</m:e>
                    </m:func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00"/>
                  <a:t>)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blipFill>
                <a:blip r:embed="rId5"/>
                <a:stretch>
                  <a:fillRect l="-2915" t="-1818" r="-437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003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11.4 Real-world: Multivariate, noisy and nonstationary traffic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r="45393"/>
          <a:stretch/>
        </p:blipFill>
        <p:spPr>
          <a:xfrm>
            <a:off x="239878" y="1363696"/>
            <a:ext cx="4171307" cy="290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43595"/>
          <a:stretch/>
        </p:blipFill>
        <p:spPr>
          <a:xfrm>
            <a:off x="4593510" y="1363696"/>
            <a:ext cx="434596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8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AU"/>
              <a:t>Layer detection in multivariate geophysical data</a:t>
            </a:r>
          </a:p>
          <a:p>
            <a:r>
              <a:rPr lang="en-AU"/>
              <a:t>Refer to python notebook</a:t>
            </a:r>
          </a:p>
        </p:txBody>
      </p:sp>
    </p:spTree>
    <p:extLst>
      <p:ext uri="{BB962C8B-B14F-4D97-AF65-F5344CB8AC3E}">
        <p14:creationId xmlns:p14="http://schemas.microsoft.com/office/powerpoint/2010/main" val="1648209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US"/>
              <a:t>Zaitouny, A., Walker, D.M. and Small, M., 2019. Quadrant scan for multi-scale transition detection. </a:t>
            </a:r>
            <a:r>
              <a:rPr lang="en-US" i="1"/>
              <a:t>Chaos: An Interdisciplinary Journal of Nonlinear Science</a:t>
            </a:r>
            <a:r>
              <a:rPr lang="en-US"/>
              <a:t>, </a:t>
            </a:r>
            <a:r>
              <a:rPr lang="en-US" i="1"/>
              <a:t>29</a:t>
            </a:r>
            <a:r>
              <a:rPr lang="en-US"/>
              <a:t>(10), p.103117.</a:t>
            </a:r>
          </a:p>
          <a:p>
            <a:r>
              <a:rPr lang="en-US"/>
              <a:t>Zaitouny, A., Small, M., Hill, J., </a:t>
            </a:r>
            <a:r>
              <a:rPr lang="en-US" err="1"/>
              <a:t>Emelyanova</a:t>
            </a:r>
            <a:r>
              <a:rPr lang="en-US"/>
              <a:t>, I. and </a:t>
            </a:r>
            <a:r>
              <a:rPr lang="en-US" err="1"/>
              <a:t>Clennell</a:t>
            </a:r>
            <a:r>
              <a:rPr lang="en-US"/>
              <a:t>, M.B., 2020. Fast automatic detection of geological boundaries from multivariate log data using recurrence. </a:t>
            </a:r>
            <a:r>
              <a:rPr lang="en-US" i="1"/>
              <a:t>Computers &amp; Geosciences</a:t>
            </a:r>
            <a:r>
              <a:rPr lang="en-US"/>
              <a:t>, </a:t>
            </a:r>
            <a:r>
              <a:rPr lang="en-US" i="1"/>
              <a:t>135</a:t>
            </a:r>
            <a:r>
              <a:rPr lang="en-US"/>
              <a:t>, p.104362.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3624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/>
              <a:t>11.1 Evolutionary Computing</a:t>
            </a:r>
          </a:p>
        </p:txBody>
      </p:sp>
    </p:spTree>
    <p:extLst>
      <p:ext uri="{BB962C8B-B14F-4D97-AF65-F5344CB8AC3E}">
        <p14:creationId xmlns:p14="http://schemas.microsoft.com/office/powerpoint/2010/main" val="335207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/>
                  <a:t>Computer algorithms ``inspired'' by natural processes:</a:t>
                </a:r>
              </a:p>
              <a:p>
                <a:r>
                  <a:rPr lang="en-AU"/>
                  <a:t>artificial intelligence, cellular automata, sensor networks, excitable media, genetic algorithms</a:t>
                </a:r>
              </a:p>
              <a:p>
                <a:pPr marL="0" indent="0">
                  <a:buNone/>
                </a:pPr>
                <a:r>
                  <a:rPr lang="en-AU"/>
                  <a:t>Optimisation when differentiation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lang="en-AU"/>
                  <a:t> ) is hard to do(objective function is not smooth):</a:t>
                </a:r>
              </a:p>
              <a:p>
                <a:r>
                  <a:rPr lang="en-AU"/>
                  <a:t>genetic algorithms, ant colony optimisation, particle swarm optimisation, simulated annealing, </a:t>
                </a:r>
                <a:r>
                  <a:rPr lang="en-AU" err="1"/>
                  <a:t>tabu</a:t>
                </a:r>
                <a:r>
                  <a:rPr lang="en-AU"/>
                  <a:t> search, cultural adaption, ...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2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Bio-inspired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1DF1CCA-5AE4-D64C-AE1A-BD51217546AE}"/>
              </a:ext>
            </a:extLst>
          </p:cNvPr>
          <p:cNvSpPr txBox="1">
            <a:spLocks/>
          </p:cNvSpPr>
          <p:nvPr/>
        </p:nvSpPr>
        <p:spPr>
          <a:xfrm>
            <a:off x="463176" y="3728538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does optimization mean for your industry?</a:t>
            </a:r>
          </a:p>
        </p:txBody>
      </p:sp>
    </p:spTree>
    <p:extLst>
      <p:ext uri="{BB962C8B-B14F-4D97-AF65-F5344CB8AC3E}">
        <p14:creationId xmlns:p14="http://schemas.microsoft.com/office/powerpoint/2010/main" val="343046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i="1" u="sng"/>
                  <a:t>Objective function </a:t>
                </a:r>
                <a:r>
                  <a:rPr lang="en-AU"/>
                  <a:t>--- the thing to be optimized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/>
                  <a:t> where 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/>
                  <a:t> that makes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/>
                  <a:t> as big/small as possible</a:t>
                </a:r>
              </a:p>
              <a:p>
                <a:pPr marL="0" indent="0">
                  <a:buNone/>
                </a:pPr>
                <a:r>
                  <a:rPr lang="en-AU" i="1" u="sng"/>
                  <a:t>Solution space </a:t>
                </a:r>
                <a14:m>
                  <m:oMath xmlns:m="http://schemas.openxmlformats.org/officeDocument/2006/math">
                    <m:r>
                      <a:rPr lang="en-AU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/>
                  <a:t> --- the set of all possible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i="1"/>
              </a:p>
            </p:txBody>
          </p:sp>
        </mc:Choice>
        <mc:Fallback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  <a:blipFill>
                <a:blip r:embed="rId2"/>
                <a:stretch>
                  <a:fillRect l="-263" t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5" y="2419931"/>
            <a:ext cx="6950075" cy="216647"/>
          </a:xfrm>
        </p:spPr>
        <p:txBody>
          <a:bodyPr/>
          <a:lstStyle/>
          <a:p>
            <a:r>
              <a:rPr lang="en-US"/>
              <a:t>Genetic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A40F6C"/>
                  </a:buClr>
                  <a:buFont typeface="Arial"/>
                  <a:buChar char="•"/>
                  <a:defRPr sz="1400" kern="1200" baseline="0">
                    <a:solidFill>
                      <a:srgbClr val="0F1137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AU"/>
                  <a:t>Choose a collection of possible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/>
                  <a:t>,… }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/>
                  <a:t>Evaluate the fitness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/>
              </a:p>
              <a:p>
                <a:pPr>
                  <a:buFont typeface="+mj-lt"/>
                  <a:buAutoNum type="arabicPeriod"/>
                </a:pPr>
                <a:r>
                  <a:rPr lang="en-AU"/>
                  <a:t>Breed them, mutate them and apply evolutionary pressure (kill off less fit) to get a group of children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/>
                  <a:t>from the parents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/>
                  <a:t>,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/>
                  <a:t>,… }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/>
                  <a:t>Replace the parents with the children and repeat from 2.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  <a:blipFill>
                <a:blip r:embed="rId4"/>
                <a:stretch>
                  <a:fillRect l="-351" t="-1020" r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94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8298987" cy="241087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AU"/>
              <a:t>Good for:</a:t>
            </a:r>
          </a:p>
          <a:p>
            <a:r>
              <a:rPr lang="en-AU"/>
              <a:t>difficult to evaluate objective functions </a:t>
            </a:r>
          </a:p>
          <a:p>
            <a:r>
              <a:rPr lang="en-AU"/>
              <a:t>high dimensional systems or non-smooth system</a:t>
            </a:r>
          </a:p>
          <a:p>
            <a:r>
              <a:rPr lang="en-AU"/>
              <a:t>discrete, categorical, or mixed variables</a:t>
            </a:r>
          </a:p>
          <a:p>
            <a:r>
              <a:rPr lang="en-AU" err="1"/>
              <a:t>paralellisation</a:t>
            </a:r>
            <a:endParaRPr lang="en-AU"/>
          </a:p>
          <a:p>
            <a:r>
              <a:rPr lang="en-AU"/>
              <a:t>problems when we don't know much about the objective</a:t>
            </a:r>
          </a:p>
          <a:p>
            <a:r>
              <a:rPr lang="en-AU"/>
              <a:t>“modular” problems</a:t>
            </a:r>
          </a:p>
          <a:p>
            <a:endParaRPr lang="en-AU"/>
          </a:p>
          <a:p>
            <a:pPr marL="0" indent="0">
              <a:buNone/>
            </a:pPr>
            <a:r>
              <a:rPr lang="en-US"/>
              <a:t>Bad for:</a:t>
            </a:r>
            <a:endParaRPr lang="en-AU"/>
          </a:p>
          <a:p>
            <a:r>
              <a:rPr lang="en-AU"/>
              <a:t>smooth problems (use calculus)</a:t>
            </a:r>
          </a:p>
          <a:p>
            <a:r>
              <a:rPr lang="en-AU"/>
              <a:t>stochastic/noisy objective functions</a:t>
            </a:r>
          </a:p>
          <a:p>
            <a:r>
              <a:rPr lang="en-AU"/>
              <a:t>very high dimensional systems</a:t>
            </a:r>
          </a:p>
          <a:p>
            <a:r>
              <a:rPr lang="en-AU"/>
              <a:t>poorly parametrised problems (the “genes” don't work)</a:t>
            </a:r>
          </a:p>
          <a:p>
            <a:r>
              <a:rPr lang="en-AU"/>
              <a:t>Binary/categorical objectives </a:t>
            </a:r>
          </a:p>
          <a:p>
            <a:r>
              <a:rPr lang="en-AU"/>
              <a:t>naiveté</a:t>
            </a:r>
          </a:p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Genetic Algorithms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9813"/>
      </p:ext>
    </p:extLst>
  </p:cSld>
  <p:clrMapOvr>
    <a:masterClrMapping/>
  </p:clrMapOvr>
</p:sld>
</file>

<file path=ppt/theme/theme1.xml><?xml version="1.0" encoding="utf-8"?>
<a:theme xmlns:a="http://schemas.openxmlformats.org/drawingml/2006/main" name="A8014 CORE Skills Powerpoint-1">
  <a:themeElements>
    <a:clrScheme name="Custom 7">
      <a:dk1>
        <a:sysClr val="windowText" lastClr="000000"/>
      </a:dk1>
      <a:lt1>
        <a:sysClr val="window" lastClr="FFFFFF"/>
      </a:lt1>
      <a:dk2>
        <a:srgbClr val="0F1137"/>
      </a:dk2>
      <a:lt2>
        <a:srgbClr val="EEECE1"/>
      </a:lt2>
      <a:accent1>
        <a:srgbClr val="EC1C24"/>
      </a:accent1>
      <a:accent2>
        <a:srgbClr val="A40F6C"/>
      </a:accent2>
      <a:accent3>
        <a:srgbClr val="19B1A1"/>
      </a:accent3>
      <a:accent4>
        <a:srgbClr val="9AD8E5"/>
      </a:accent4>
      <a:accent5>
        <a:srgbClr val="656665"/>
      </a:accent5>
      <a:accent6>
        <a:srgbClr val="EBA7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A8014 CORE Skills Powerpoint-1.thmx</Template>
  <Application>Microsoft Office PowerPoint</Application>
  <PresentationFormat>On-screen Show (16:9)</PresentationFormat>
  <Slides>54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A8014 CORE Skills Powerpoint-1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revision>1</cp:revision>
  <dcterms:created xsi:type="dcterms:W3CDTF">2020-01-22T07:55:46Z</dcterms:created>
  <dcterms:modified xsi:type="dcterms:W3CDTF">2022-11-22T01:25:17Z</dcterms:modified>
</cp:coreProperties>
</file>